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22" r:id="rId2"/>
    <p:sldId id="323" r:id="rId3"/>
    <p:sldId id="325" r:id="rId4"/>
    <p:sldId id="326" r:id="rId5"/>
    <p:sldId id="327" r:id="rId6"/>
    <p:sldId id="293" r:id="rId7"/>
    <p:sldId id="278" r:id="rId8"/>
    <p:sldId id="338" r:id="rId9"/>
    <p:sldId id="282" r:id="rId10"/>
    <p:sldId id="307" r:id="rId11"/>
    <p:sldId id="335" r:id="rId12"/>
    <p:sldId id="261" r:id="rId13"/>
    <p:sldId id="333" r:id="rId14"/>
    <p:sldId id="262" r:id="rId15"/>
    <p:sldId id="304" r:id="rId16"/>
    <p:sldId id="273" r:id="rId17"/>
    <p:sldId id="309" r:id="rId18"/>
    <p:sldId id="310" r:id="rId19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31C6-7CF4-42CF-A232-5ACCC30540B3}" type="datetimeFigureOut">
              <a:rPr lang="ar-AE" smtClean="0"/>
              <a:pPr/>
              <a:t>14/05/1443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BD16-7AC9-448D-ABD0-EFFA882108E5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31C6-7CF4-42CF-A232-5ACCC30540B3}" type="datetimeFigureOut">
              <a:rPr lang="ar-AE" smtClean="0"/>
              <a:pPr/>
              <a:t>14/05/1443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BD16-7AC9-448D-ABD0-EFFA882108E5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31C6-7CF4-42CF-A232-5ACCC30540B3}" type="datetimeFigureOut">
              <a:rPr lang="ar-AE" smtClean="0"/>
              <a:pPr/>
              <a:t>14/05/1443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BD16-7AC9-448D-ABD0-EFFA882108E5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31C6-7CF4-42CF-A232-5ACCC30540B3}" type="datetimeFigureOut">
              <a:rPr lang="ar-AE" smtClean="0"/>
              <a:pPr/>
              <a:t>14/05/1443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BD16-7AC9-448D-ABD0-EFFA882108E5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31C6-7CF4-42CF-A232-5ACCC30540B3}" type="datetimeFigureOut">
              <a:rPr lang="ar-AE" smtClean="0"/>
              <a:pPr/>
              <a:t>14/05/1443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BD16-7AC9-448D-ABD0-EFFA882108E5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31C6-7CF4-42CF-A232-5ACCC30540B3}" type="datetimeFigureOut">
              <a:rPr lang="ar-AE" smtClean="0"/>
              <a:pPr/>
              <a:t>14/05/1443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BD16-7AC9-448D-ABD0-EFFA882108E5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31C6-7CF4-42CF-A232-5ACCC30540B3}" type="datetimeFigureOut">
              <a:rPr lang="ar-AE" smtClean="0"/>
              <a:pPr/>
              <a:t>14/05/1443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BD16-7AC9-448D-ABD0-EFFA882108E5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31C6-7CF4-42CF-A232-5ACCC30540B3}" type="datetimeFigureOut">
              <a:rPr lang="ar-AE" smtClean="0"/>
              <a:pPr/>
              <a:t>14/05/1443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BD16-7AC9-448D-ABD0-EFFA882108E5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31C6-7CF4-42CF-A232-5ACCC30540B3}" type="datetimeFigureOut">
              <a:rPr lang="ar-AE" smtClean="0"/>
              <a:pPr/>
              <a:t>14/05/1443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BD16-7AC9-448D-ABD0-EFFA882108E5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31C6-7CF4-42CF-A232-5ACCC30540B3}" type="datetimeFigureOut">
              <a:rPr lang="ar-AE" smtClean="0"/>
              <a:pPr/>
              <a:t>14/05/1443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BD16-7AC9-448D-ABD0-EFFA882108E5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31C6-7CF4-42CF-A232-5ACCC30540B3}" type="datetimeFigureOut">
              <a:rPr lang="ar-AE" smtClean="0"/>
              <a:pPr/>
              <a:t>14/05/1443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BD16-7AC9-448D-ABD0-EFFA882108E5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331C6-7CF4-42CF-A232-5ACCC30540B3}" type="datetimeFigureOut">
              <a:rPr lang="ar-AE" smtClean="0"/>
              <a:pPr/>
              <a:t>14/05/1443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ABD16-7AC9-448D-ABD0-EFFA882108E5}" type="slidenum">
              <a:rPr lang="ar-AE" smtClean="0"/>
              <a:pPr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4525963"/>
          </a:xfrm>
        </p:spPr>
        <p:txBody>
          <a:bodyPr>
            <a:normAutofit fontScale="32500" lnSpcReduction="20000"/>
          </a:bodyPr>
          <a:lstStyle/>
          <a:p>
            <a:r>
              <a:rPr lang="ar-IQ" sz="7400" b="1" dirty="0" smtClean="0">
                <a:solidFill>
                  <a:srgbClr val="0070C0"/>
                </a:solidFill>
              </a:rPr>
              <a:t>أهم </a:t>
            </a:r>
            <a:r>
              <a:rPr lang="ar-IQ" sz="7400" b="1" dirty="0" err="1" smtClean="0">
                <a:solidFill>
                  <a:srgbClr val="0070C0"/>
                </a:solidFill>
              </a:rPr>
              <a:t>الادوات</a:t>
            </a:r>
            <a:r>
              <a:rPr lang="ar-IQ" sz="7400" b="1" dirty="0" smtClean="0">
                <a:solidFill>
                  <a:srgbClr val="0070C0"/>
                </a:solidFill>
              </a:rPr>
              <a:t> اللازمة لجمع الحشرات :-</a:t>
            </a:r>
          </a:p>
          <a:p>
            <a:r>
              <a:rPr lang="ar-IQ" sz="5500" b="1" dirty="0" smtClean="0"/>
              <a:t>يحتاج الباحث في </a:t>
            </a:r>
            <a:r>
              <a:rPr lang="ar-IQ" sz="5500" b="1" dirty="0" err="1" smtClean="0"/>
              <a:t>المختبرلبعض</a:t>
            </a:r>
            <a:r>
              <a:rPr lang="ar-IQ" sz="5500" b="1" dirty="0" smtClean="0"/>
              <a:t> </a:t>
            </a:r>
            <a:r>
              <a:rPr lang="ar-IQ" sz="5500" b="1" dirty="0" err="1" smtClean="0"/>
              <a:t>الادوات</a:t>
            </a:r>
            <a:r>
              <a:rPr lang="ar-IQ" sz="5500" b="1" dirty="0" smtClean="0"/>
              <a:t> لغرض جمع الحشرات وهي :-</a:t>
            </a:r>
            <a:endParaRPr lang="ar-AE" sz="5500" b="1" dirty="0" smtClean="0"/>
          </a:p>
          <a:p>
            <a:r>
              <a:rPr lang="ar-AE" sz="5500" b="1" dirty="0" smtClean="0"/>
              <a:t>1 -  شبكة </a:t>
            </a:r>
            <a:r>
              <a:rPr lang="ar-IQ" sz="5500" b="1" dirty="0" smtClean="0"/>
              <a:t>صيد الحشرات.</a:t>
            </a:r>
            <a:r>
              <a:rPr lang="en-US" sz="5500" b="1" dirty="0" smtClean="0"/>
              <a:t>Swiping Net </a:t>
            </a:r>
            <a:r>
              <a:rPr lang="ar-IQ" sz="5500" b="1" dirty="0" smtClean="0"/>
              <a:t> لصيد الحشرات الطائرة مثل الفراشات .</a:t>
            </a:r>
            <a:endParaRPr lang="ar-AE" sz="5500" b="1" dirty="0" smtClean="0"/>
          </a:p>
          <a:p>
            <a:r>
              <a:rPr lang="ar-AE" sz="5500" b="1" dirty="0" smtClean="0"/>
              <a:t>2 - زجاجات لقتل الحشرات</a:t>
            </a:r>
            <a:r>
              <a:rPr lang="en-US" sz="5500" b="1" dirty="0" smtClean="0"/>
              <a:t>) </a:t>
            </a:r>
            <a:r>
              <a:rPr lang="ar-IQ" sz="5500" b="1" dirty="0" smtClean="0"/>
              <a:t>قنينة القتل ) .</a:t>
            </a:r>
            <a:r>
              <a:rPr lang="en-US" sz="5500" b="1" dirty="0" smtClean="0"/>
              <a:t>Killing bottle </a:t>
            </a:r>
            <a:r>
              <a:rPr lang="ar-IQ" sz="5500" b="1" dirty="0" smtClean="0"/>
              <a:t>.</a:t>
            </a:r>
            <a:r>
              <a:rPr lang="ar-AE" sz="5500" b="1" dirty="0" smtClean="0"/>
              <a:t> </a:t>
            </a:r>
            <a:endParaRPr lang="ar-IQ" sz="5500" b="1" dirty="0" smtClean="0"/>
          </a:p>
          <a:p>
            <a:r>
              <a:rPr lang="ar-IQ" sz="5500" b="1" dirty="0" smtClean="0"/>
              <a:t>3- </a:t>
            </a:r>
            <a:r>
              <a:rPr lang="ar-IQ" sz="5500" b="1" dirty="0" err="1" smtClean="0"/>
              <a:t>ا</a:t>
            </a:r>
            <a:r>
              <a:rPr lang="ar-AE" sz="5500" b="1" dirty="0" err="1" smtClean="0"/>
              <a:t>لش</a:t>
            </a:r>
            <a:r>
              <a:rPr lang="ar-IQ" sz="5500" b="1" dirty="0" smtClean="0"/>
              <a:t>فا</a:t>
            </a:r>
            <a:r>
              <a:rPr lang="ar-AE" sz="5500" b="1" dirty="0" err="1" smtClean="0"/>
              <a:t>طة</a:t>
            </a:r>
            <a:r>
              <a:rPr lang="ar-AE" sz="5500" b="1" dirty="0" smtClean="0"/>
              <a:t> </a:t>
            </a:r>
            <a:r>
              <a:rPr lang="en-US" sz="5500" b="1" dirty="0" smtClean="0"/>
              <a:t> Aspirator </a:t>
            </a:r>
            <a:r>
              <a:rPr lang="ar-AE" sz="5500" b="1" dirty="0" smtClean="0"/>
              <a:t>لسحب الحشرات الصغيرة الحجم</a:t>
            </a:r>
            <a:r>
              <a:rPr lang="ar-IQ" sz="5500" b="1" dirty="0" smtClean="0"/>
              <a:t> من تحت </a:t>
            </a:r>
            <a:r>
              <a:rPr lang="ar-IQ" sz="5500" b="1" dirty="0" err="1" smtClean="0"/>
              <a:t>الاحجارأو</a:t>
            </a:r>
            <a:r>
              <a:rPr lang="ar-IQ" sz="5500" b="1" dirty="0" smtClean="0"/>
              <a:t> خلف </a:t>
            </a:r>
            <a:r>
              <a:rPr lang="ar-IQ" sz="5500" b="1" dirty="0" err="1" smtClean="0"/>
              <a:t>قلف</a:t>
            </a:r>
            <a:r>
              <a:rPr lang="ar-IQ" sz="5500" b="1" dirty="0" smtClean="0"/>
              <a:t> </a:t>
            </a:r>
            <a:r>
              <a:rPr lang="ar-IQ" sz="5500" b="1" dirty="0" err="1" smtClean="0"/>
              <a:t>الاشجار</a:t>
            </a:r>
            <a:r>
              <a:rPr lang="ar-IQ" sz="5500" b="1" dirty="0" smtClean="0"/>
              <a:t>.</a:t>
            </a:r>
          </a:p>
          <a:p>
            <a:r>
              <a:rPr lang="ar-IQ" sz="5500" b="1" dirty="0" smtClean="0"/>
              <a:t>4- المناخل </a:t>
            </a:r>
            <a:r>
              <a:rPr lang="en-US" sz="5500" b="1" dirty="0" err="1" smtClean="0"/>
              <a:t>Sufter</a:t>
            </a:r>
            <a:r>
              <a:rPr lang="ar-IQ" sz="5500" b="1" dirty="0" smtClean="0"/>
              <a:t>.تستعمل لصيد الحشرات المائية .</a:t>
            </a:r>
            <a:endParaRPr lang="ar-AE" sz="5500" b="1" dirty="0" smtClean="0"/>
          </a:p>
          <a:p>
            <a:r>
              <a:rPr lang="ar-IQ" sz="5500" b="1" dirty="0" smtClean="0"/>
              <a:t>5</a:t>
            </a:r>
            <a:r>
              <a:rPr lang="ar-AE" sz="5500" b="1" dirty="0" smtClean="0"/>
              <a:t> -  عدسة يد مكبرة</a:t>
            </a:r>
            <a:r>
              <a:rPr lang="ar-IQ" sz="5500" b="1" dirty="0" smtClean="0"/>
              <a:t> .</a:t>
            </a:r>
            <a:endParaRPr lang="ar-AE" sz="5500" b="1" dirty="0" smtClean="0"/>
          </a:p>
          <a:p>
            <a:r>
              <a:rPr lang="ar-IQ" sz="5500" b="1" dirty="0" smtClean="0"/>
              <a:t>6</a:t>
            </a:r>
            <a:r>
              <a:rPr lang="ar-AE" sz="5500" b="1" dirty="0" smtClean="0"/>
              <a:t> -  ملقط ومقص</a:t>
            </a:r>
            <a:r>
              <a:rPr lang="ar-IQ" sz="5500" b="1" dirty="0" smtClean="0"/>
              <a:t> ودبابيس .</a:t>
            </a:r>
          </a:p>
          <a:p>
            <a:r>
              <a:rPr lang="ar-IQ" sz="5500" b="1" dirty="0" smtClean="0"/>
              <a:t>7- فرشات صغيرة .</a:t>
            </a:r>
          </a:p>
          <a:p>
            <a:r>
              <a:rPr lang="ar-IQ" sz="5500" b="1" dirty="0" smtClean="0"/>
              <a:t>8- المطرقة :- لكسر الصخور </a:t>
            </a:r>
            <a:r>
              <a:rPr lang="ar-IQ" sz="5500" b="1" dirty="0" err="1" smtClean="0"/>
              <a:t>والاحجار</a:t>
            </a:r>
            <a:r>
              <a:rPr lang="ar-IQ" sz="5500" b="1" dirty="0" smtClean="0"/>
              <a:t> واستخراج الحشرات المختبئة فيها .</a:t>
            </a:r>
            <a:endParaRPr lang="ar-AE" sz="5500" b="1" dirty="0" smtClean="0"/>
          </a:p>
          <a:p>
            <a:r>
              <a:rPr lang="ar-IQ" sz="5500" b="1" dirty="0" smtClean="0"/>
              <a:t>8</a:t>
            </a:r>
            <a:r>
              <a:rPr lang="ar-AE" sz="5500" b="1" dirty="0" smtClean="0"/>
              <a:t> -  أنابيب زجاجية</a:t>
            </a:r>
            <a:r>
              <a:rPr lang="ar-IQ" sz="5500" b="1" dirty="0" smtClean="0"/>
              <a:t> </a:t>
            </a:r>
          </a:p>
          <a:p>
            <a:r>
              <a:rPr lang="ar-AE" sz="5500" b="1" dirty="0" smtClean="0"/>
              <a:t> </a:t>
            </a:r>
            <a:r>
              <a:rPr lang="ar-IQ" sz="5500" b="1" dirty="0" smtClean="0"/>
              <a:t>9</a:t>
            </a:r>
            <a:r>
              <a:rPr lang="ar-AE" sz="5500" b="1" dirty="0" smtClean="0"/>
              <a:t>-  </a:t>
            </a:r>
            <a:r>
              <a:rPr lang="ar-IQ" sz="5500" b="1" dirty="0" err="1" smtClean="0"/>
              <a:t>ال</a:t>
            </a:r>
            <a:r>
              <a:rPr lang="ar-AE" sz="5500" b="1" dirty="0" smtClean="0"/>
              <a:t>مص</a:t>
            </a:r>
            <a:r>
              <a:rPr lang="ar-IQ" sz="5500" b="1" dirty="0" err="1" smtClean="0"/>
              <a:t>يدة</a:t>
            </a:r>
            <a:r>
              <a:rPr lang="ar-IQ" sz="5500" b="1" dirty="0" smtClean="0"/>
              <a:t> الضوئية </a:t>
            </a:r>
            <a:r>
              <a:rPr lang="ar-AE" sz="5500" b="1" dirty="0" smtClean="0"/>
              <a:t>.</a:t>
            </a:r>
            <a:endParaRPr lang="ar-IQ" sz="5500" b="1" dirty="0" smtClean="0"/>
          </a:p>
          <a:p>
            <a:r>
              <a:rPr lang="ar-IQ" sz="5500" b="1" dirty="0" smtClean="0"/>
              <a:t>10- الصلابة .</a:t>
            </a:r>
          </a:p>
          <a:p>
            <a:r>
              <a:rPr lang="ar-IQ" sz="5500" b="1" dirty="0" smtClean="0"/>
              <a:t>11- القمع الفاصل .</a:t>
            </a:r>
            <a:endParaRPr lang="ar-AE" sz="5500" b="1" dirty="0" smtClean="0"/>
          </a:p>
          <a:p>
            <a:r>
              <a:rPr lang="ar-IQ" sz="5500" b="1" dirty="0" smtClean="0"/>
              <a:t>12</a:t>
            </a:r>
            <a:r>
              <a:rPr lang="ar-AE" sz="5500" b="1" dirty="0" smtClean="0"/>
              <a:t>  -  كراسة ملاحظات وقلم</a:t>
            </a:r>
            <a:r>
              <a:rPr lang="ar-IQ" sz="5500" b="1" dirty="0" smtClean="0"/>
              <a:t> </a:t>
            </a:r>
            <a:r>
              <a:rPr lang="ar-AE" sz="5500" b="1" dirty="0" smtClean="0"/>
              <a:t>.</a:t>
            </a:r>
          </a:p>
          <a:p>
            <a:r>
              <a:rPr lang="ar-IQ" sz="5500" b="1" dirty="0" smtClean="0"/>
              <a:t>13</a:t>
            </a:r>
            <a:r>
              <a:rPr lang="ar-AE" sz="5500" b="1" dirty="0" smtClean="0"/>
              <a:t>-  حافظة خاصة لأدوات التجميع .</a:t>
            </a:r>
            <a:endParaRPr lang="ar-IQ" sz="5500" b="1" dirty="0" smtClean="0"/>
          </a:p>
          <a:p>
            <a:endParaRPr lang="ar-IQ" sz="4900" dirty="0" smtClean="0"/>
          </a:p>
          <a:p>
            <a:endParaRPr lang="ar-A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http://i83.servimg.com/u/f83/14/03/62/14/11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0939"/>
            <a:ext cx="6696744" cy="62354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79512" y="188640"/>
            <a:ext cx="85689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2800" dirty="0"/>
              <a:t>     </a:t>
            </a:r>
            <a:r>
              <a:rPr lang="ar-AE" sz="2400" dirty="0"/>
              <a:t>بعد إعداد الأدوات اللازمة لتجميع الحشرات يجب إتباع إحدى طرق </a:t>
            </a:r>
            <a:r>
              <a:rPr lang="ar-AE" sz="2400" dirty="0" smtClean="0"/>
              <a:t>الجمع </a:t>
            </a:r>
            <a:r>
              <a:rPr lang="ar-AE" sz="2400" dirty="0"/>
              <a:t>المناسبة الآتية :</a:t>
            </a:r>
          </a:p>
          <a:p>
            <a:r>
              <a:rPr lang="ar-AE" sz="2400" dirty="0"/>
              <a:t> </a:t>
            </a:r>
            <a:r>
              <a:rPr lang="ar-AE" sz="2400" dirty="0">
                <a:solidFill>
                  <a:srgbClr val="0070C0"/>
                </a:solidFill>
              </a:rPr>
              <a:t>1- الالتقاط </a:t>
            </a:r>
            <a:r>
              <a:rPr lang="ar-AE" sz="2400" dirty="0" smtClean="0">
                <a:solidFill>
                  <a:srgbClr val="0070C0"/>
                </a:solidFill>
              </a:rPr>
              <a:t>باليد</a:t>
            </a:r>
            <a:r>
              <a:rPr lang="ar-IQ" sz="2400" dirty="0" smtClean="0">
                <a:solidFill>
                  <a:srgbClr val="0070C0"/>
                </a:solidFill>
              </a:rPr>
              <a:t> :-</a:t>
            </a:r>
            <a:endParaRPr lang="ar-AE" sz="2400" dirty="0">
              <a:solidFill>
                <a:srgbClr val="0070C0"/>
              </a:solidFill>
            </a:endParaRPr>
          </a:p>
          <a:p>
            <a:r>
              <a:rPr lang="ar-AE" sz="2400" dirty="0"/>
              <a:t>تستخدم هذه الطريقة في تجميع الحشرات الأرضية كبيرة الحجم كالخنافس والصراصير والنمل حيث يتم التقاطها باليد ووضعها في زجاجة </a:t>
            </a:r>
            <a:r>
              <a:rPr lang="ar-AE" sz="2400" dirty="0" err="1"/>
              <a:t>القتل .</a:t>
            </a:r>
            <a:endParaRPr lang="ar-AE" sz="2400" dirty="0"/>
          </a:p>
          <a:p>
            <a:r>
              <a:rPr lang="ar-AE" sz="2400" dirty="0"/>
              <a:t>كما تستخدم هذه الطريقة في جمع الحشرات المختبئة تحت </a:t>
            </a:r>
            <a:r>
              <a:rPr lang="ar-AE" sz="2400" dirty="0" err="1"/>
              <a:t>قلف</a:t>
            </a:r>
            <a:r>
              <a:rPr lang="ar-AE" sz="2400" dirty="0"/>
              <a:t> </a:t>
            </a:r>
            <a:r>
              <a:rPr lang="ar-AE" sz="2400" dirty="0" err="1"/>
              <a:t>الأشجار </a:t>
            </a:r>
            <a:r>
              <a:rPr lang="ar-AE" sz="2400" dirty="0"/>
              <a:t>, أو على الأوراق </a:t>
            </a:r>
            <a:r>
              <a:rPr lang="ar-AE" sz="2400" dirty="0" err="1"/>
              <a:t>والأزهار </a:t>
            </a:r>
            <a:r>
              <a:rPr lang="ar-AE" sz="2400" dirty="0"/>
              <a:t>, أو الحشرات المتطفلة على </a:t>
            </a:r>
            <a:r>
              <a:rPr lang="ar-AE" sz="2400" dirty="0" err="1"/>
              <a:t>العائل .</a:t>
            </a:r>
            <a:endParaRPr lang="ar-AE" sz="2400" dirty="0"/>
          </a:p>
          <a:p>
            <a:r>
              <a:rPr lang="ar-AE" sz="2400" dirty="0">
                <a:solidFill>
                  <a:srgbClr val="0070C0"/>
                </a:solidFill>
              </a:rPr>
              <a:t>2- التجميع بواسطة </a:t>
            </a:r>
            <a:r>
              <a:rPr lang="ar-AE" sz="2400" dirty="0" smtClean="0">
                <a:solidFill>
                  <a:srgbClr val="0070C0"/>
                </a:solidFill>
              </a:rPr>
              <a:t>الشبكات</a:t>
            </a:r>
            <a:r>
              <a:rPr lang="en-US" sz="2400" dirty="0" smtClean="0">
                <a:solidFill>
                  <a:srgbClr val="0070C0"/>
                </a:solidFill>
              </a:rPr>
              <a:t> : </a:t>
            </a:r>
            <a:r>
              <a:rPr lang="ar-IQ" sz="2400" dirty="0" smtClean="0">
                <a:solidFill>
                  <a:srgbClr val="0070C0"/>
                </a:solidFill>
              </a:rPr>
              <a:t>-</a:t>
            </a:r>
            <a:endParaRPr lang="ar-AE" sz="2400" dirty="0">
              <a:solidFill>
                <a:srgbClr val="0070C0"/>
              </a:solidFill>
            </a:endParaRPr>
          </a:p>
          <a:p>
            <a:r>
              <a:rPr lang="ar-AE" sz="2400" dirty="0"/>
              <a:t>     تستخدم شبكات خاصة لتجميع معظم أنواع الحشرات الطائرة </a:t>
            </a:r>
            <a:r>
              <a:rPr lang="ar-AE" sz="2400" dirty="0" smtClean="0"/>
              <a:t>والمائية</a:t>
            </a:r>
            <a:r>
              <a:rPr lang="ar-IQ" sz="2400" dirty="0" smtClean="0"/>
              <a:t> .</a:t>
            </a:r>
            <a:endParaRPr lang="ar-A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83568" y="548680"/>
            <a:ext cx="784887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dirty="0" smtClean="0">
                <a:solidFill>
                  <a:srgbClr val="0070C0"/>
                </a:solidFill>
              </a:rPr>
              <a:t> </a:t>
            </a:r>
            <a:r>
              <a:rPr lang="ar-IQ" sz="2800" dirty="0" smtClean="0">
                <a:solidFill>
                  <a:srgbClr val="00B050"/>
                </a:solidFill>
              </a:rPr>
              <a:t>تحضير النماذج الحشرية :-</a:t>
            </a:r>
          </a:p>
          <a:p>
            <a:r>
              <a:rPr lang="ar-IQ" sz="2800" dirty="0" smtClean="0">
                <a:solidFill>
                  <a:srgbClr val="0070C0"/>
                </a:solidFill>
              </a:rPr>
              <a:t>بعد قتل الحشرات بقنينة القتل تفحص بطريقتين :-</a:t>
            </a:r>
            <a:endParaRPr lang="ar-AE" sz="2800" dirty="0" smtClean="0">
              <a:solidFill>
                <a:srgbClr val="00B050"/>
              </a:solidFill>
            </a:endParaRPr>
          </a:p>
          <a:p>
            <a:r>
              <a:rPr lang="ar-AE" sz="2000" dirty="0" smtClean="0">
                <a:solidFill>
                  <a:srgbClr val="0070C0"/>
                </a:solidFill>
              </a:rPr>
              <a:t>( </a:t>
            </a:r>
            <a:r>
              <a:rPr lang="ar-IQ" sz="2000" dirty="0" smtClean="0">
                <a:solidFill>
                  <a:srgbClr val="0070C0"/>
                </a:solidFill>
              </a:rPr>
              <a:t>أولا</a:t>
            </a:r>
            <a:r>
              <a:rPr lang="ar-AE" sz="2000" dirty="0" smtClean="0">
                <a:solidFill>
                  <a:srgbClr val="0070C0"/>
                </a:solidFill>
              </a:rPr>
              <a:t>)</a:t>
            </a:r>
            <a:r>
              <a:rPr lang="ar-IQ" sz="2000" dirty="0" smtClean="0">
                <a:solidFill>
                  <a:srgbClr val="0070C0"/>
                </a:solidFill>
              </a:rPr>
              <a:t> طريقة</a:t>
            </a:r>
            <a:r>
              <a:rPr lang="ar-AE" sz="2000" dirty="0" smtClean="0">
                <a:solidFill>
                  <a:srgbClr val="0070C0"/>
                </a:solidFill>
              </a:rPr>
              <a:t> </a:t>
            </a:r>
            <a:r>
              <a:rPr lang="ar-AE" sz="2400" dirty="0" smtClean="0">
                <a:solidFill>
                  <a:srgbClr val="0070C0"/>
                </a:solidFill>
              </a:rPr>
              <a:t>التدبيس </a:t>
            </a:r>
            <a:r>
              <a:rPr lang="en-US" sz="2400" dirty="0" smtClean="0">
                <a:solidFill>
                  <a:srgbClr val="0070C0"/>
                </a:solidFill>
              </a:rPr>
              <a:t>Pinning</a:t>
            </a:r>
            <a:r>
              <a:rPr lang="ar-IQ" sz="2400" dirty="0" smtClean="0">
                <a:solidFill>
                  <a:srgbClr val="0070C0"/>
                </a:solidFill>
              </a:rPr>
              <a:t>:-</a:t>
            </a:r>
          </a:p>
          <a:p>
            <a:r>
              <a:rPr lang="ar-AE" sz="2400" dirty="0"/>
              <a:t>  </a:t>
            </a:r>
            <a:r>
              <a:rPr lang="ar-IQ" sz="2000" dirty="0" smtClean="0"/>
              <a:t>تستعمل هذه الطريقة</a:t>
            </a:r>
            <a:r>
              <a:rPr lang="ar-AE" sz="2000" dirty="0" smtClean="0"/>
              <a:t> </a:t>
            </a:r>
            <a:r>
              <a:rPr lang="ar-IQ" sz="2000" dirty="0" smtClean="0"/>
              <a:t>للحشرات كبيرة الحجم كما في </a:t>
            </a:r>
            <a:r>
              <a:rPr lang="ar-IQ" sz="2000" dirty="0" err="1" smtClean="0"/>
              <a:t>الرعاشات</a:t>
            </a:r>
            <a:r>
              <a:rPr lang="ar-IQ" sz="2000" dirty="0" smtClean="0"/>
              <a:t> والجراد </a:t>
            </a:r>
            <a:r>
              <a:rPr lang="ar-IQ" sz="2000" dirty="0" err="1" smtClean="0"/>
              <a:t>والدعاسيق</a:t>
            </a:r>
            <a:r>
              <a:rPr lang="ar-IQ" sz="2000" dirty="0" smtClean="0"/>
              <a:t> </a:t>
            </a:r>
            <a:r>
              <a:rPr lang="ar-IQ" sz="2000" dirty="0" err="1" smtClean="0"/>
              <a:t>اذ</a:t>
            </a:r>
            <a:r>
              <a:rPr lang="ar-IQ" sz="2000" dirty="0" smtClean="0"/>
              <a:t> </a:t>
            </a:r>
            <a:r>
              <a:rPr lang="ar-AE" sz="2000" dirty="0" smtClean="0"/>
              <a:t>تستخدم </a:t>
            </a:r>
            <a:r>
              <a:rPr lang="ar-AE" sz="2000" dirty="0"/>
              <a:t>دبابيس من فلاذ غير قابل للصدأ ذات أحجام </a:t>
            </a:r>
            <a:r>
              <a:rPr lang="ar-AE" sz="2000" dirty="0" smtClean="0"/>
              <a:t>مختلفة</a:t>
            </a:r>
            <a:r>
              <a:rPr lang="ar-IQ" sz="2000" dirty="0" smtClean="0"/>
              <a:t> </a:t>
            </a:r>
            <a:r>
              <a:rPr lang="ar-AE" sz="2000" dirty="0" smtClean="0"/>
              <a:t>, </a:t>
            </a:r>
            <a:r>
              <a:rPr lang="ar-AE" sz="2000" dirty="0"/>
              <a:t>وبعد قتل الحشرة مباشرة وقبل جفافها يغرز الدبوس عادة عموديا في </a:t>
            </a:r>
            <a:r>
              <a:rPr lang="ar-IQ" sz="2000" dirty="0" err="1" smtClean="0"/>
              <a:t>ترجة</a:t>
            </a:r>
            <a:r>
              <a:rPr lang="ar-IQ" sz="2000" dirty="0" smtClean="0"/>
              <a:t> ا</a:t>
            </a:r>
            <a:r>
              <a:rPr lang="ar-AE" sz="2000" dirty="0" smtClean="0"/>
              <a:t>لحلقة الصدرية الثانية بحيث </a:t>
            </a:r>
            <a:r>
              <a:rPr lang="ar-AE" sz="2000" dirty="0"/>
              <a:t>يترك حوالي 4/1 طول الدبوس أعلى جسم </a:t>
            </a:r>
            <a:r>
              <a:rPr lang="ar-AE" sz="2000" dirty="0" smtClean="0"/>
              <a:t>الحشرة</a:t>
            </a:r>
            <a:r>
              <a:rPr lang="ar-IQ" sz="2000" dirty="0" smtClean="0"/>
              <a:t> لغرض تسهيل مهمة مسك الحشرة .</a:t>
            </a:r>
            <a:r>
              <a:rPr lang="ar-AE" sz="2000" dirty="0" smtClean="0"/>
              <a:t> كما </a:t>
            </a:r>
            <a:r>
              <a:rPr lang="ar-AE" sz="2000" dirty="0"/>
              <a:t>توضع أسفل الدبوس قصاصة </a:t>
            </a:r>
            <a:r>
              <a:rPr lang="ar-AE" sz="2000" dirty="0" smtClean="0"/>
              <a:t>من </a:t>
            </a:r>
            <a:r>
              <a:rPr lang="ar-AE" sz="2000" dirty="0"/>
              <a:t>الورق لكتابة المعلومات الخاصة. </a:t>
            </a:r>
            <a:endParaRPr lang="ar-IQ" sz="2000" dirty="0" smtClean="0"/>
          </a:p>
          <a:p>
            <a:r>
              <a:rPr lang="ar-AE" sz="2400" dirty="0" smtClean="0"/>
              <a:t/>
            </a:r>
            <a:br>
              <a:rPr lang="ar-AE" sz="2400" dirty="0" smtClean="0"/>
            </a:br>
            <a:endParaRPr lang="ar-A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http://i83.servimg.com/u/f83/14/03/62/14/11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99" y="980728"/>
            <a:ext cx="7433537" cy="50600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11560" y="404664"/>
            <a:ext cx="78843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dirty="0" smtClean="0">
                <a:solidFill>
                  <a:srgbClr val="0070C0"/>
                </a:solidFill>
              </a:rPr>
              <a:t>أما في حالة الحشرات الصغيرة الحجم فتتبع أحدى الطرق التالية :-</a:t>
            </a:r>
            <a:endParaRPr lang="ar-AE" sz="2000" dirty="0" smtClean="0">
              <a:solidFill>
                <a:srgbClr val="0070C0"/>
              </a:solidFill>
            </a:endParaRPr>
          </a:p>
          <a:p>
            <a:r>
              <a:rPr lang="ar-AE" sz="2000" dirty="0" smtClean="0"/>
              <a:t>    </a:t>
            </a:r>
            <a:r>
              <a:rPr lang="ar-AE" sz="2000" dirty="0" smtClean="0">
                <a:solidFill>
                  <a:srgbClr val="0070C0"/>
                </a:solidFill>
              </a:rPr>
              <a:t> </a:t>
            </a:r>
            <a:r>
              <a:rPr lang="ar-IQ" sz="2400" dirty="0" smtClean="0">
                <a:solidFill>
                  <a:srgbClr val="0070C0"/>
                </a:solidFill>
              </a:rPr>
              <a:t>أ-</a:t>
            </a:r>
            <a:r>
              <a:rPr lang="ar-IQ" sz="2000" dirty="0" smtClean="0">
                <a:solidFill>
                  <a:srgbClr val="0070C0"/>
                </a:solidFill>
              </a:rPr>
              <a:t> </a:t>
            </a:r>
            <a:r>
              <a:rPr lang="ar-IQ" sz="2000" dirty="0" smtClean="0"/>
              <a:t>كما في الفراشات الصغيرة</a:t>
            </a:r>
            <a:r>
              <a:rPr lang="ar-AE" sz="2800" dirty="0" smtClean="0"/>
              <a:t> </a:t>
            </a:r>
            <a:r>
              <a:rPr lang="ar-AE" sz="2000" dirty="0" smtClean="0"/>
              <a:t> حيث يغرز دبوس رفيع </a:t>
            </a:r>
            <a:r>
              <a:rPr lang="ar-IQ" sz="2000" dirty="0" smtClean="0"/>
              <a:t>بدون رأس </a:t>
            </a:r>
            <a:r>
              <a:rPr lang="ar-AE" sz="2000" dirty="0" smtClean="0"/>
              <a:t>في</a:t>
            </a:r>
            <a:r>
              <a:rPr lang="ar-IQ" sz="2000" dirty="0" smtClean="0"/>
              <a:t> الحلقة </a:t>
            </a:r>
            <a:r>
              <a:rPr lang="ar-IQ" sz="2000" dirty="0" err="1" smtClean="0"/>
              <a:t>ال</a:t>
            </a:r>
            <a:r>
              <a:rPr lang="ar-AE" sz="2000" dirty="0" smtClean="0"/>
              <a:t>صدر</a:t>
            </a:r>
            <a:r>
              <a:rPr lang="ar-IQ" sz="2000" dirty="0" err="1" smtClean="0"/>
              <a:t>ية</a:t>
            </a:r>
            <a:r>
              <a:rPr lang="ar-IQ" sz="2000" dirty="0" smtClean="0"/>
              <a:t> الثانية </a:t>
            </a:r>
            <a:r>
              <a:rPr lang="ar-IQ" sz="2000" dirty="0" err="1" smtClean="0"/>
              <a:t>لانها</a:t>
            </a:r>
            <a:r>
              <a:rPr lang="ar-IQ" sz="2000" dirty="0" smtClean="0"/>
              <a:t> منطقة التوازن في</a:t>
            </a:r>
            <a:r>
              <a:rPr lang="ar-AE" sz="2000" dirty="0" smtClean="0"/>
              <a:t> الحشرة ثم على طرف قطعة من الفلين ويحمل طرفها الآخر على الدبوس العادي توضع قصاصة من الورق أسفل العينة لكتابة المعلومات الخاصة بالحشرة</a:t>
            </a:r>
            <a:r>
              <a:rPr lang="ar-IQ" sz="2000" dirty="0" smtClean="0"/>
              <a:t> .</a:t>
            </a:r>
            <a:endParaRPr lang="ar-AE" sz="2000" dirty="0" smtClean="0"/>
          </a:p>
          <a:p>
            <a:endParaRPr lang="ar-IQ" sz="2000" dirty="0" smtClean="0"/>
          </a:p>
          <a:p>
            <a:r>
              <a:rPr lang="ar-IQ" sz="2800" dirty="0" smtClean="0">
                <a:solidFill>
                  <a:srgbClr val="0070C0"/>
                </a:solidFill>
              </a:rPr>
              <a:t>ب-</a:t>
            </a:r>
            <a:r>
              <a:rPr lang="ar-AE" sz="2800" dirty="0" smtClean="0">
                <a:solidFill>
                  <a:srgbClr val="00B0F0"/>
                </a:solidFill>
              </a:rPr>
              <a:t> </a:t>
            </a:r>
            <a:r>
              <a:rPr lang="ar-IQ" sz="2000" dirty="0" smtClean="0"/>
              <a:t>في حالة </a:t>
            </a:r>
            <a:r>
              <a:rPr lang="ar-AE" sz="2000" dirty="0" smtClean="0"/>
              <a:t>الحشرات غشائية الأجنحة الصغيرة الحجم </a:t>
            </a:r>
            <a:r>
              <a:rPr lang="ar-IQ" sz="2000" dirty="0" smtClean="0"/>
              <a:t>كما في البعوض والبراغيث والقمل </a:t>
            </a:r>
          </a:p>
          <a:p>
            <a:r>
              <a:rPr lang="ar-AE" sz="2000" dirty="0" smtClean="0"/>
              <a:t>بهذه </a:t>
            </a:r>
            <a:r>
              <a:rPr lang="ar-AE" sz="2000" dirty="0"/>
              <a:t>الطريقة حيث تلصق الحشرة على قصاصة ورق </a:t>
            </a:r>
            <a:r>
              <a:rPr lang="ar-IQ" sz="2000" dirty="0" smtClean="0"/>
              <a:t>مقوى </a:t>
            </a:r>
            <a:r>
              <a:rPr lang="ar-AE" sz="2000" dirty="0" smtClean="0"/>
              <a:t>بيضاء </a:t>
            </a:r>
            <a:r>
              <a:rPr lang="ar-AE" sz="2000" dirty="0"/>
              <a:t>بغراء شفاف أولا ثم يغرز الدبوس في موضع مناسب في قصاصة الورق يقابل موضع </a:t>
            </a:r>
            <a:r>
              <a:rPr lang="ar-AE" sz="2000" dirty="0" smtClean="0"/>
              <a:t>الحشرة </a:t>
            </a:r>
            <a:r>
              <a:rPr lang="ar-AE" sz="2000" dirty="0"/>
              <a:t>وتكون قصاصة الورق مثلثة أو مستطيلة الشكل كما توضع قصاصة ورقية أخرى أسفل العينة لكتابة المعلومات الخاصة بالحشرة  </a:t>
            </a:r>
            <a:r>
              <a:rPr lang="ar-AE" sz="2000" dirty="0" smtClean="0"/>
              <a:t>.</a:t>
            </a:r>
            <a:endParaRPr lang="ar-A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http://i83.servimg.com/u/f83/14/03/62/14/12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836712"/>
            <a:ext cx="6481167" cy="55589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260648"/>
            <a:ext cx="8388424" cy="8525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2800" dirty="0">
                <a:solidFill>
                  <a:srgbClr val="0070C0"/>
                </a:solidFill>
              </a:rPr>
              <a:t>( </a:t>
            </a:r>
            <a:r>
              <a:rPr lang="ar-IQ" sz="2800" dirty="0" smtClean="0">
                <a:solidFill>
                  <a:srgbClr val="0070C0"/>
                </a:solidFill>
              </a:rPr>
              <a:t>ثانيا</a:t>
            </a:r>
            <a:r>
              <a:rPr lang="ar-AE" sz="2800" dirty="0" smtClean="0">
                <a:solidFill>
                  <a:srgbClr val="0070C0"/>
                </a:solidFill>
              </a:rPr>
              <a:t> </a:t>
            </a:r>
            <a:r>
              <a:rPr lang="ar-AE" sz="2800" dirty="0">
                <a:solidFill>
                  <a:srgbClr val="0070C0"/>
                </a:solidFill>
              </a:rPr>
              <a:t>) </a:t>
            </a:r>
            <a:r>
              <a:rPr lang="ar-IQ" sz="2800" dirty="0" smtClean="0">
                <a:solidFill>
                  <a:srgbClr val="0070C0"/>
                </a:solidFill>
              </a:rPr>
              <a:t>طريقة تصليب الحشرات وتحنيطها :-</a:t>
            </a:r>
            <a:endParaRPr lang="ar-AE" sz="2800" dirty="0"/>
          </a:p>
          <a:p>
            <a:r>
              <a:rPr lang="ar-AE" sz="2800" dirty="0"/>
              <a:t> </a:t>
            </a:r>
            <a:r>
              <a:rPr lang="ar-IQ" sz="2000" dirty="0" smtClean="0"/>
              <a:t>تستعمل هذه الطريقة</a:t>
            </a:r>
            <a:r>
              <a:rPr lang="ar-AE" sz="2000" dirty="0" smtClean="0"/>
              <a:t> </a:t>
            </a:r>
            <a:r>
              <a:rPr lang="ar-IQ" sz="2000" dirty="0" smtClean="0"/>
              <a:t>للحشرات كبيرة الحجم </a:t>
            </a:r>
            <a:r>
              <a:rPr lang="ar-IQ" sz="2000" dirty="0" err="1" smtClean="0"/>
              <a:t>اذ</a:t>
            </a:r>
            <a:r>
              <a:rPr lang="ar-IQ" sz="2000" dirty="0" smtClean="0"/>
              <a:t> بعد قتل الحشرة </a:t>
            </a:r>
            <a:r>
              <a:rPr lang="ar-IQ" sz="2000" dirty="0" err="1" smtClean="0"/>
              <a:t>وأستخراجها</a:t>
            </a:r>
            <a:r>
              <a:rPr lang="ar-IQ" sz="2000" dirty="0" smtClean="0"/>
              <a:t> من قنينة القتل توضع في الصلابة </a:t>
            </a:r>
            <a:r>
              <a:rPr lang="ar-AE" sz="2000" dirty="0" smtClean="0"/>
              <a:t>التي تتركب من شريحتين من الخشب إحداهما ثابتة والأخرى متحركة على قاعدة خشبية بينهما </a:t>
            </a:r>
            <a:r>
              <a:rPr lang="ar-IQ" sz="2000" dirty="0" smtClean="0"/>
              <a:t>نفق</a:t>
            </a:r>
            <a:r>
              <a:rPr lang="ar-AE" sz="2000" dirty="0" smtClean="0"/>
              <a:t> يتناسب مع جسم الحشرة.</a:t>
            </a:r>
            <a:r>
              <a:rPr lang="ar-IQ" sz="2000" dirty="0" smtClean="0"/>
              <a:t> ويتم ترتيب جسم الحشرة </a:t>
            </a:r>
            <a:r>
              <a:rPr lang="ar-IQ" sz="2000" dirty="0" err="1" smtClean="0"/>
              <a:t>والارجل</a:t>
            </a:r>
            <a:r>
              <a:rPr lang="ar-IQ" sz="2000" dirty="0" smtClean="0"/>
              <a:t> داخل نفق الصلابة وتفرش </a:t>
            </a:r>
            <a:r>
              <a:rPr lang="ar-IQ" sz="2000" dirty="0" err="1" smtClean="0"/>
              <a:t>الاجنحة</a:t>
            </a:r>
            <a:r>
              <a:rPr lang="ar-IQ" sz="2000" dirty="0" smtClean="0"/>
              <a:t> على جانبي الصلابة </a:t>
            </a:r>
            <a:r>
              <a:rPr lang="ar-AE" sz="2000" dirty="0" smtClean="0"/>
              <a:t>وتثبت بواسطة شريطين من الورق </a:t>
            </a:r>
            <a:r>
              <a:rPr lang="ar-IQ" sz="2000" dirty="0" smtClean="0"/>
              <a:t>المقوى </a:t>
            </a:r>
            <a:r>
              <a:rPr lang="ar-AE" sz="2000" dirty="0" smtClean="0"/>
              <a:t>يثبتان بالدبابيس</a:t>
            </a:r>
            <a:r>
              <a:rPr lang="ar-IQ" sz="2000" dirty="0" smtClean="0"/>
              <a:t> يشترط </a:t>
            </a:r>
            <a:r>
              <a:rPr lang="ar-IQ" sz="2000" dirty="0" err="1" smtClean="0"/>
              <a:t>ان</a:t>
            </a:r>
            <a:r>
              <a:rPr lang="ar-IQ" sz="2000" dirty="0" smtClean="0"/>
              <a:t> </a:t>
            </a:r>
            <a:r>
              <a:rPr lang="ar-IQ" sz="2000" dirty="0" err="1" smtClean="0"/>
              <a:t>لايمر</a:t>
            </a:r>
            <a:r>
              <a:rPr lang="ar-IQ" sz="2000" dirty="0" smtClean="0"/>
              <a:t> الدبوس خلال </a:t>
            </a:r>
            <a:r>
              <a:rPr lang="ar-IQ" sz="2000" dirty="0" err="1" smtClean="0"/>
              <a:t>الاجنحة</a:t>
            </a:r>
            <a:r>
              <a:rPr lang="ar-IQ" sz="2000" dirty="0" smtClean="0"/>
              <a:t> </a:t>
            </a:r>
            <a:r>
              <a:rPr lang="ar-AE" sz="2000" dirty="0" smtClean="0"/>
              <a:t>, وتترك الحشرة على الصلابة لبضعة أيام لتجف بعيدة عن هجمات النمل والحشرات الأخرى, ثم تنقل إلى صندوق الحفظ .</a:t>
            </a:r>
          </a:p>
          <a:p>
            <a:endParaRPr lang="ar-AE" sz="2000" dirty="0" smtClean="0"/>
          </a:p>
          <a:p>
            <a:r>
              <a:rPr lang="ar-AE" sz="2000" dirty="0" smtClean="0"/>
              <a:t>     </a:t>
            </a:r>
            <a:r>
              <a:rPr lang="ar-IQ" sz="2000" dirty="0" smtClean="0">
                <a:solidFill>
                  <a:srgbClr val="00B0F0"/>
                </a:solidFill>
              </a:rPr>
              <a:t>بطاقة المعلومات :-</a:t>
            </a:r>
          </a:p>
          <a:p>
            <a:r>
              <a:rPr lang="ar-IQ" sz="2000" dirty="0" smtClean="0"/>
              <a:t>بعض الملاحظات التي تكتب تحت النموذج الحشري . </a:t>
            </a:r>
          </a:p>
          <a:p>
            <a:r>
              <a:rPr lang="ar-IQ" sz="2000" dirty="0" smtClean="0"/>
              <a:t>تؤخذ ورقة بطول 1سم وعرض 1سم أيضا وتسجل عليها الملاحظات التالية :-</a:t>
            </a:r>
          </a:p>
          <a:p>
            <a:r>
              <a:rPr lang="ar-IQ" sz="2000" dirty="0" smtClean="0"/>
              <a:t> 1- أسم </a:t>
            </a:r>
            <a:r>
              <a:rPr lang="ar-AE" sz="2000" dirty="0" smtClean="0"/>
              <a:t>العائل</a:t>
            </a:r>
            <a:r>
              <a:rPr lang="ar-IQ" sz="2000" dirty="0" smtClean="0"/>
              <a:t> أو المضيف الذي وجدت عليه الحشرة .</a:t>
            </a:r>
          </a:p>
          <a:p>
            <a:r>
              <a:rPr lang="ar-IQ" sz="2000" dirty="0" smtClean="0"/>
              <a:t>2- </a:t>
            </a:r>
            <a:r>
              <a:rPr lang="ar-IQ" sz="2000" dirty="0" err="1" smtClean="0"/>
              <a:t>أ</a:t>
            </a:r>
            <a:r>
              <a:rPr lang="ar-AE" sz="2000" dirty="0" smtClean="0"/>
              <a:t>سم الحشرة </a:t>
            </a:r>
            <a:r>
              <a:rPr lang="ar-IQ" sz="2000" dirty="0" smtClean="0"/>
              <a:t>.</a:t>
            </a:r>
            <a:r>
              <a:rPr lang="ar-AE" sz="2000" dirty="0" smtClean="0"/>
              <a:t> </a:t>
            </a:r>
            <a:endParaRPr lang="ar-IQ" sz="2000" dirty="0" smtClean="0"/>
          </a:p>
          <a:p>
            <a:r>
              <a:rPr lang="ar-IQ" sz="2000" dirty="0" smtClean="0"/>
              <a:t> 3- </a:t>
            </a:r>
            <a:r>
              <a:rPr lang="ar-AE" sz="2000" dirty="0" smtClean="0"/>
              <a:t>تاريخ جمع</a:t>
            </a:r>
            <a:r>
              <a:rPr lang="ar-IQ" sz="2000" dirty="0" smtClean="0"/>
              <a:t> الحشرة .</a:t>
            </a:r>
          </a:p>
          <a:p>
            <a:r>
              <a:rPr lang="ar-IQ" sz="2000" dirty="0" smtClean="0"/>
              <a:t>4- </a:t>
            </a:r>
            <a:r>
              <a:rPr lang="ar-IQ" sz="2000" dirty="0" err="1" smtClean="0"/>
              <a:t>أ</a:t>
            </a:r>
            <a:r>
              <a:rPr lang="ar-AE" sz="2000" dirty="0" smtClean="0"/>
              <a:t>سم </a:t>
            </a:r>
            <a:r>
              <a:rPr lang="ar-IQ" sz="2000" dirty="0" err="1" smtClean="0"/>
              <a:t>الشحص</a:t>
            </a:r>
            <a:r>
              <a:rPr lang="ar-IQ" sz="2000" dirty="0" smtClean="0"/>
              <a:t> </a:t>
            </a:r>
            <a:r>
              <a:rPr lang="ar-AE" sz="2000" dirty="0" smtClean="0"/>
              <a:t>الجامع </a:t>
            </a:r>
            <a:r>
              <a:rPr lang="ar-IQ" sz="2000" dirty="0" smtClean="0"/>
              <a:t>للحشرة </a:t>
            </a:r>
          </a:p>
          <a:p>
            <a:r>
              <a:rPr lang="ar-IQ" sz="2000" dirty="0" smtClean="0"/>
              <a:t>5-</a:t>
            </a:r>
            <a:r>
              <a:rPr lang="ar-AE" sz="2000" dirty="0" smtClean="0"/>
              <a:t> مكان </a:t>
            </a:r>
            <a:r>
              <a:rPr lang="ar-IQ" sz="2000" dirty="0" err="1" smtClean="0"/>
              <a:t>ايجاد</a:t>
            </a:r>
            <a:r>
              <a:rPr lang="ar-IQ" sz="2000" dirty="0" smtClean="0"/>
              <a:t> الحشرة .</a:t>
            </a:r>
          </a:p>
          <a:p>
            <a:endParaRPr lang="ar-AE" sz="2000" dirty="0" smtClean="0"/>
          </a:p>
          <a:p>
            <a:r>
              <a:rPr lang="ar-AE" sz="2400" dirty="0" smtClean="0"/>
              <a:t> </a:t>
            </a:r>
            <a:r>
              <a:rPr lang="ar-IQ" sz="2400" dirty="0" smtClean="0">
                <a:solidFill>
                  <a:srgbClr val="0070C0"/>
                </a:solidFill>
              </a:rPr>
              <a:t> </a:t>
            </a:r>
            <a:r>
              <a:rPr lang="ar-IQ" sz="2400" dirty="0" smtClean="0"/>
              <a:t>بعد جمع الحشرات توضع في صندوق الجمع وتضاف </a:t>
            </a:r>
            <a:r>
              <a:rPr lang="ar-IQ" sz="2400" dirty="0" err="1" smtClean="0"/>
              <a:t>اليها</a:t>
            </a:r>
            <a:r>
              <a:rPr lang="ar-IQ" sz="2400" dirty="0" smtClean="0"/>
              <a:t> مادة طاردة كما في </a:t>
            </a:r>
            <a:r>
              <a:rPr lang="ar-IQ" sz="2400" dirty="0" err="1" smtClean="0"/>
              <a:t>النفثالين</a:t>
            </a:r>
            <a:r>
              <a:rPr lang="ar-IQ" sz="2400" dirty="0" smtClean="0"/>
              <a:t> لغرض طرد النمل </a:t>
            </a:r>
            <a:r>
              <a:rPr lang="ar-IQ" sz="2400" dirty="0" err="1" smtClean="0"/>
              <a:t>والعث</a:t>
            </a:r>
            <a:r>
              <a:rPr lang="ar-IQ" sz="2400" dirty="0" smtClean="0"/>
              <a:t> .</a:t>
            </a:r>
          </a:p>
          <a:p>
            <a:endParaRPr lang="ar-AE" sz="2400" dirty="0" smtClean="0"/>
          </a:p>
          <a:p>
            <a:endParaRPr lang="ar-AE" sz="2000" dirty="0" smtClean="0"/>
          </a:p>
          <a:p>
            <a:r>
              <a:rPr lang="ar-AE" sz="2000" dirty="0" smtClean="0"/>
              <a:t>     </a:t>
            </a:r>
          </a:p>
          <a:p>
            <a:r>
              <a:rPr lang="ar-AE" sz="2000" dirty="0" smtClean="0"/>
              <a:t> </a:t>
            </a:r>
          </a:p>
          <a:p>
            <a:r>
              <a:rPr lang="ar-AE" sz="2000" dirty="0" smtClean="0"/>
              <a:t> </a:t>
            </a:r>
          </a:p>
          <a:p>
            <a:endParaRPr lang="ar-AE" sz="2000" dirty="0"/>
          </a:p>
          <a:p>
            <a:r>
              <a:rPr lang="ar-AE" sz="2000" dirty="0"/>
              <a:t>  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http://i83.servimg.com/u/f83/14/03/62/14/12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340768"/>
            <a:ext cx="4764098" cy="3670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http://i83.servimg.com/u/f83/14/03/62/14/12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3" y="620688"/>
            <a:ext cx="4719544" cy="5970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476672"/>
            <a:ext cx="792088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2400" dirty="0" smtClean="0">
                <a:solidFill>
                  <a:srgbClr val="00B050"/>
                </a:solidFill>
              </a:rPr>
              <a:t>الجمع </a:t>
            </a:r>
            <a:r>
              <a:rPr lang="ar-AE" sz="2400" dirty="0">
                <a:solidFill>
                  <a:srgbClr val="00B050"/>
                </a:solidFill>
              </a:rPr>
              <a:t>باستخدام </a:t>
            </a:r>
            <a:r>
              <a:rPr lang="ar-IQ" sz="2400" dirty="0" err="1" smtClean="0">
                <a:solidFill>
                  <a:srgbClr val="00B050"/>
                </a:solidFill>
              </a:rPr>
              <a:t>الشفاطة</a:t>
            </a:r>
            <a:r>
              <a:rPr lang="ar-IQ" sz="2400" dirty="0" smtClean="0">
                <a:solidFill>
                  <a:srgbClr val="00B050"/>
                </a:solidFill>
              </a:rPr>
              <a:t> :-</a:t>
            </a:r>
            <a:endParaRPr lang="ar-AE" sz="2400" dirty="0">
              <a:solidFill>
                <a:srgbClr val="00B050"/>
              </a:solidFill>
            </a:endParaRPr>
          </a:p>
          <a:p>
            <a:r>
              <a:rPr lang="ar-AE" sz="2000" dirty="0" smtClean="0"/>
              <a:t>تستخدم </a:t>
            </a:r>
            <a:r>
              <a:rPr lang="ar-AE" sz="2000" dirty="0"/>
              <a:t>هذه الطريقة في جمع الحشرات الصغيرة جدا وخاصة المراد جمعها حية مثل المن والنمل وغيرها من الحشرات الصغيرة الدقيقة التي يصعب تجميعها باليد</a:t>
            </a:r>
            <a:r>
              <a:rPr lang="ar-AE" sz="2000" dirty="0" smtClean="0"/>
              <a:t>.</a:t>
            </a:r>
            <a:endParaRPr lang="en-US" sz="2000" dirty="0" smtClean="0"/>
          </a:p>
          <a:p>
            <a:endParaRPr lang="ar-AE" sz="2000" dirty="0"/>
          </a:p>
          <a:p>
            <a:r>
              <a:rPr lang="ar-AE" sz="2400" dirty="0"/>
              <a:t> </a:t>
            </a:r>
            <a:r>
              <a:rPr lang="ar-AE" sz="2400" dirty="0" smtClean="0"/>
              <a:t> </a:t>
            </a:r>
            <a:r>
              <a:rPr lang="ar-AE" sz="2400" dirty="0"/>
              <a:t>وتتكون </a:t>
            </a:r>
            <a:r>
              <a:rPr lang="ar-IQ" sz="2400" dirty="0" err="1" smtClean="0"/>
              <a:t>الشفاطة</a:t>
            </a:r>
            <a:r>
              <a:rPr lang="ar-AE" sz="2400" dirty="0" smtClean="0"/>
              <a:t> </a:t>
            </a:r>
            <a:r>
              <a:rPr lang="ar-AE" sz="2400" dirty="0"/>
              <a:t>من وعاء زجاجي </a:t>
            </a:r>
            <a:r>
              <a:rPr lang="ar-AE" sz="2400" dirty="0" err="1"/>
              <a:t>به</a:t>
            </a:r>
            <a:r>
              <a:rPr lang="ar-AE" sz="2400" dirty="0"/>
              <a:t> سدادة من المطاط أو الفلين تنفذ منها أنبوبتان من الزجاج أو النحاس , توضع الأنبوبة القصيرة </a:t>
            </a:r>
            <a:r>
              <a:rPr lang="ar-AE" sz="2400" dirty="0" smtClean="0"/>
              <a:t>على</a:t>
            </a:r>
            <a:endParaRPr lang="en-US" sz="2400" dirty="0" smtClean="0"/>
          </a:p>
          <a:p>
            <a:r>
              <a:rPr lang="ar-AE" sz="2400" dirty="0" smtClean="0"/>
              <a:t>الحشرات </a:t>
            </a:r>
            <a:r>
              <a:rPr lang="ar-AE" sz="2400" dirty="0"/>
              <a:t>عن طريق الشفط , ويمنع دخول الحشرات التي جمعت داخل </a:t>
            </a:r>
            <a:r>
              <a:rPr lang="ar-AE" sz="2400" dirty="0" err="1" smtClean="0"/>
              <a:t>الش</a:t>
            </a:r>
            <a:r>
              <a:rPr lang="ar-IQ" sz="2400" dirty="0" smtClean="0"/>
              <a:t>ف</a:t>
            </a:r>
            <a:r>
              <a:rPr lang="ar-AE" sz="2400" dirty="0" err="1" smtClean="0"/>
              <a:t>اطة</a:t>
            </a:r>
            <a:r>
              <a:rPr lang="ar-AE" sz="2400" dirty="0" smtClean="0"/>
              <a:t> </a:t>
            </a:r>
            <a:r>
              <a:rPr lang="ar-AE" sz="2400" dirty="0"/>
              <a:t>إلى الفم وجود قطعة من الشاش حول فتحة </a:t>
            </a:r>
            <a:r>
              <a:rPr lang="ar-AE" sz="2400" dirty="0" smtClean="0"/>
              <a:t>الأنبوبة</a:t>
            </a:r>
            <a:r>
              <a:rPr lang="ar-IQ" sz="2400" dirty="0" smtClean="0"/>
              <a:t> الطويلة (أنبوبة الشفط).</a:t>
            </a:r>
            <a:endParaRPr lang="ar-A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http://i83.servimg.com/u/f83/14/03/62/14/1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2754" y="1412776"/>
            <a:ext cx="7631736" cy="3600400"/>
          </a:xfrm>
          <a:prstGeom prst="rect">
            <a:avLst/>
          </a:prstGeom>
          <a:noFill/>
        </p:spPr>
      </p:pic>
      <p:pic>
        <p:nvPicPr>
          <p:cNvPr id="3" name="Picture 2" descr="http://i83.servimg.com/u/f83/14/03/62/14/1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428736"/>
            <a:ext cx="7631736" cy="3600400"/>
          </a:xfrm>
          <a:prstGeom prst="rect">
            <a:avLst/>
          </a:prstGeom>
          <a:noFill/>
        </p:spPr>
      </p:pic>
      <p:pic>
        <p:nvPicPr>
          <p:cNvPr id="4" name="Picture 2" descr="http://i83.servimg.com/u/f83/14/03/62/14/1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8186" y="1581136"/>
            <a:ext cx="7631736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4525963"/>
          </a:xfrm>
        </p:spPr>
        <p:txBody>
          <a:bodyPr>
            <a:normAutofit/>
          </a:bodyPr>
          <a:lstStyle/>
          <a:p>
            <a:r>
              <a:rPr lang="ar-IQ" sz="2400" dirty="0" smtClean="0">
                <a:solidFill>
                  <a:srgbClr val="00B0F0"/>
                </a:solidFill>
              </a:rPr>
              <a:t>قنينة القتل </a:t>
            </a:r>
            <a:r>
              <a:rPr lang="en-US" sz="2400" b="1" dirty="0" smtClean="0">
                <a:solidFill>
                  <a:srgbClr val="00B0F0"/>
                </a:solidFill>
              </a:rPr>
              <a:t>Killing bottle </a:t>
            </a:r>
            <a:r>
              <a:rPr lang="ar-IQ" sz="2400" dirty="0" smtClean="0">
                <a:solidFill>
                  <a:srgbClr val="00B0F0"/>
                </a:solidFill>
              </a:rPr>
              <a:t>:-</a:t>
            </a:r>
          </a:p>
          <a:p>
            <a:r>
              <a:rPr lang="ar-IQ" sz="2000" dirty="0" smtClean="0"/>
              <a:t>تتكون هذه القنينة من </a:t>
            </a:r>
            <a:r>
              <a:rPr lang="ar-IQ" sz="2000" dirty="0" err="1" smtClean="0"/>
              <a:t>الاتي</a:t>
            </a:r>
            <a:r>
              <a:rPr lang="ar-IQ" sz="2000" dirty="0" smtClean="0"/>
              <a:t> :-</a:t>
            </a:r>
          </a:p>
          <a:p>
            <a:r>
              <a:rPr lang="ar-IQ" sz="2000" dirty="0" smtClean="0"/>
              <a:t>1- </a:t>
            </a:r>
            <a:r>
              <a:rPr lang="ar-IQ" sz="2000" dirty="0" err="1" smtClean="0"/>
              <a:t>تؤحذ</a:t>
            </a:r>
            <a:r>
              <a:rPr lang="ar-IQ" sz="2000" dirty="0" smtClean="0"/>
              <a:t> قنينة ذات حجم مناسب وغطاء محكم .</a:t>
            </a:r>
          </a:p>
          <a:p>
            <a:r>
              <a:rPr lang="ar-IQ" sz="2000" dirty="0" smtClean="0"/>
              <a:t>2- توضع مادة </a:t>
            </a:r>
            <a:r>
              <a:rPr lang="ar-IQ" sz="2000" dirty="0" err="1" smtClean="0"/>
              <a:t>السيانيد</a:t>
            </a:r>
            <a:r>
              <a:rPr lang="ar-IQ" sz="2000" dirty="0" smtClean="0"/>
              <a:t> سواء </a:t>
            </a:r>
            <a:r>
              <a:rPr lang="ar-IQ" sz="2000" dirty="0" err="1" smtClean="0"/>
              <a:t>سيانيد</a:t>
            </a:r>
            <a:r>
              <a:rPr lang="ar-IQ" sz="2000" dirty="0" smtClean="0"/>
              <a:t> </a:t>
            </a:r>
            <a:r>
              <a:rPr lang="ar-IQ" sz="2000" dirty="0" err="1" smtClean="0"/>
              <a:t>البوتاسيوم</a:t>
            </a:r>
            <a:r>
              <a:rPr lang="ar-IQ" sz="2000" dirty="0" smtClean="0"/>
              <a:t> أو الصوديوم في أسفل القنينة </a:t>
            </a:r>
            <a:r>
              <a:rPr lang="ar-IQ" sz="2000" dirty="0" err="1" smtClean="0"/>
              <a:t>بأرتفاع</a:t>
            </a:r>
            <a:r>
              <a:rPr lang="ar-IQ" sz="2000" dirty="0" smtClean="0"/>
              <a:t> 2سم .</a:t>
            </a:r>
          </a:p>
          <a:p>
            <a:r>
              <a:rPr lang="ar-IQ" sz="2000" dirty="0" smtClean="0"/>
              <a:t>3- توضع مادة نشارة الخشب فوق </a:t>
            </a:r>
            <a:r>
              <a:rPr lang="ar-IQ" sz="2000" dirty="0" err="1" smtClean="0"/>
              <a:t>السيانيد</a:t>
            </a:r>
            <a:r>
              <a:rPr lang="ar-IQ" sz="2000" dirty="0" smtClean="0"/>
              <a:t> </a:t>
            </a:r>
            <a:r>
              <a:rPr lang="ar-IQ" sz="2000" dirty="0" err="1" smtClean="0"/>
              <a:t>بأرتفاع</a:t>
            </a:r>
            <a:r>
              <a:rPr lang="ar-IQ" sz="2000" dirty="0" smtClean="0"/>
              <a:t> 2سم .</a:t>
            </a:r>
          </a:p>
          <a:p>
            <a:r>
              <a:rPr lang="ar-IQ" sz="2000" dirty="0" smtClean="0"/>
              <a:t>بعده نضع طبقة من الجبس على شكل مسحوق ويرطب بالماء , أو نضع عجينة من الجبس وتضاف </a:t>
            </a:r>
            <a:r>
              <a:rPr lang="ar-IQ" sz="2000" dirty="0" err="1" smtClean="0"/>
              <a:t>الى</a:t>
            </a:r>
            <a:r>
              <a:rPr lang="ar-IQ" sz="2000" dirty="0" smtClean="0"/>
              <a:t> القنينة وتترك فترة من الزمن مفتوحة حتى تجف العجينة .</a:t>
            </a:r>
          </a:p>
          <a:p>
            <a:r>
              <a:rPr lang="ar-IQ" sz="2000" dirty="0" smtClean="0"/>
              <a:t>فائدة </a:t>
            </a:r>
            <a:r>
              <a:rPr lang="ar-IQ" sz="2000" dirty="0" err="1" smtClean="0"/>
              <a:t>أستخدام</a:t>
            </a:r>
            <a:r>
              <a:rPr lang="ar-IQ" sz="2000" dirty="0" smtClean="0"/>
              <a:t> مادة </a:t>
            </a:r>
            <a:r>
              <a:rPr lang="ar-IQ" sz="2000" dirty="0" err="1" smtClean="0"/>
              <a:t>السيانيد</a:t>
            </a:r>
            <a:r>
              <a:rPr lang="ar-IQ" sz="2000" dirty="0" smtClean="0"/>
              <a:t> </a:t>
            </a:r>
            <a:r>
              <a:rPr lang="ar-IQ" sz="2000" dirty="0" err="1" smtClean="0"/>
              <a:t>لانها</a:t>
            </a:r>
            <a:r>
              <a:rPr lang="ar-IQ" sz="2000" dirty="0" smtClean="0"/>
              <a:t> ذات مفعول طويل </a:t>
            </a:r>
            <a:r>
              <a:rPr lang="ar-IQ" sz="2000" dirty="0" err="1" smtClean="0"/>
              <a:t>الامد</a:t>
            </a:r>
            <a:r>
              <a:rPr lang="ar-IQ" sz="2000" dirty="0" smtClean="0"/>
              <a:t> مقارنة </a:t>
            </a:r>
            <a:r>
              <a:rPr lang="ar-IQ" sz="2000" dirty="0" err="1" smtClean="0"/>
              <a:t>بأستخدام</a:t>
            </a:r>
            <a:r>
              <a:rPr lang="ar-IQ" sz="2000" dirty="0" smtClean="0"/>
              <a:t> </a:t>
            </a:r>
            <a:r>
              <a:rPr lang="ar-IQ" sz="2000" dirty="0" err="1" smtClean="0"/>
              <a:t>الايثروالكلوروفورم</a:t>
            </a:r>
            <a:r>
              <a:rPr lang="ar-IQ" sz="2000" dirty="0" smtClean="0"/>
              <a:t> التي يتطلب </a:t>
            </a:r>
            <a:r>
              <a:rPr lang="ar-IQ" sz="2000" dirty="0" err="1" smtClean="0"/>
              <a:t>أستخدامها</a:t>
            </a:r>
            <a:r>
              <a:rPr lang="ar-IQ" sz="2000" dirty="0" smtClean="0"/>
              <a:t> </a:t>
            </a:r>
            <a:r>
              <a:rPr lang="ar-IQ" sz="2000" dirty="0" err="1" smtClean="0"/>
              <a:t>أضافة</a:t>
            </a:r>
            <a:r>
              <a:rPr lang="ar-IQ" sz="2000" dirty="0" smtClean="0"/>
              <a:t> هذه المادة يوميا وذلك </a:t>
            </a:r>
            <a:r>
              <a:rPr lang="ar-IQ" sz="2000" dirty="0" err="1" smtClean="0"/>
              <a:t>لانها</a:t>
            </a:r>
            <a:r>
              <a:rPr lang="ar-IQ" sz="2000" dirty="0" smtClean="0"/>
              <a:t> سريعة التبخر .</a:t>
            </a:r>
            <a:endParaRPr lang="ar-IQ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4525963"/>
          </a:xfrm>
        </p:spPr>
        <p:txBody>
          <a:bodyPr>
            <a:normAutofit/>
          </a:bodyPr>
          <a:lstStyle/>
          <a:p>
            <a:r>
              <a:rPr lang="ar-IQ" sz="2400" dirty="0" smtClean="0">
                <a:solidFill>
                  <a:srgbClr val="00B0F0"/>
                </a:solidFill>
              </a:rPr>
              <a:t>أهم الملاحظات حول </a:t>
            </a:r>
            <a:r>
              <a:rPr lang="ar-IQ" sz="2400" dirty="0" err="1" smtClean="0">
                <a:solidFill>
                  <a:srgbClr val="00B0F0"/>
                </a:solidFill>
              </a:rPr>
              <a:t>أستخدام</a:t>
            </a:r>
            <a:r>
              <a:rPr lang="ar-IQ" sz="2400" dirty="0" smtClean="0">
                <a:solidFill>
                  <a:srgbClr val="00B0F0"/>
                </a:solidFill>
              </a:rPr>
              <a:t> قنينة القتل :-</a:t>
            </a:r>
          </a:p>
          <a:p>
            <a:r>
              <a:rPr lang="ar-IQ" sz="2000" dirty="0" smtClean="0"/>
              <a:t>1- يحكم </a:t>
            </a:r>
            <a:r>
              <a:rPr lang="ar-IQ" sz="2000" dirty="0" err="1" smtClean="0"/>
              <a:t>اغلاق</a:t>
            </a:r>
            <a:r>
              <a:rPr lang="ar-IQ" sz="2000" dirty="0" smtClean="0"/>
              <a:t> القنينة عند الاستعمال ولا تفتح </a:t>
            </a:r>
            <a:r>
              <a:rPr lang="ar-IQ" sz="2000" dirty="0" err="1" smtClean="0"/>
              <a:t>الا</a:t>
            </a:r>
            <a:r>
              <a:rPr lang="ar-IQ" sz="2000" dirty="0" smtClean="0"/>
              <a:t> عند الضرورة .</a:t>
            </a:r>
          </a:p>
          <a:p>
            <a:r>
              <a:rPr lang="ar-IQ" sz="2000" dirty="0" smtClean="0"/>
              <a:t>2- تلصق ورقة يكتب عليها كلمة سام </a:t>
            </a:r>
            <a:r>
              <a:rPr lang="ar-IQ" sz="2000" dirty="0" err="1" smtClean="0"/>
              <a:t>او</a:t>
            </a:r>
            <a:r>
              <a:rPr lang="ar-IQ" sz="2000" dirty="0" smtClean="0"/>
              <a:t> مادة قاتلة على القنينة .</a:t>
            </a:r>
          </a:p>
          <a:p>
            <a:r>
              <a:rPr lang="ar-IQ" sz="2000" dirty="0" smtClean="0"/>
              <a:t>3- عند الاستعمال توضع الحشرة داخل القنينة وتغلق لفترة من الزمن حتى تموت الحشرة ,  أما في حالة الحشرات الصغيرة الحجم كالبعوض والقمل فلا تقتل ولا توضع في قنينة القتل بل توضع في مادة الكحول بتركيز70% </a:t>
            </a:r>
            <a:r>
              <a:rPr lang="ar-IQ" sz="2000" dirty="0" err="1" smtClean="0"/>
              <a:t>أوقطرات</a:t>
            </a:r>
            <a:r>
              <a:rPr lang="ar-IQ" sz="2000" dirty="0" smtClean="0"/>
              <a:t> من مادة </a:t>
            </a:r>
            <a:r>
              <a:rPr lang="ar-IQ" sz="2000" dirty="0" err="1" smtClean="0"/>
              <a:t>الكلوروفورم</a:t>
            </a:r>
            <a:r>
              <a:rPr lang="ar-IQ" sz="2000" dirty="0" smtClean="0"/>
              <a:t> داخل </a:t>
            </a:r>
            <a:r>
              <a:rPr lang="ar-IQ" sz="2000" dirty="0" err="1" smtClean="0"/>
              <a:t>انبوب</a:t>
            </a:r>
            <a:r>
              <a:rPr lang="ar-IQ" sz="2000" dirty="0" smtClean="0"/>
              <a:t> زجاجي صغير الحجم </a:t>
            </a:r>
            <a:endParaRPr lang="ar-IQ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up.arabseyes.com/gif/CmX3095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268760"/>
            <a:ext cx="6564270" cy="41875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1340768"/>
            <a:ext cx="820891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المصائد الضوئية</a:t>
            </a:r>
            <a:r>
              <a:rPr lang="en-US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Light trap </a:t>
            </a:r>
            <a:endParaRPr lang="ar-AE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r-AE" sz="2800" dirty="0">
                <a:latin typeface="Times New Roman" pitchFamily="18" charset="0"/>
                <a:cs typeface="Times New Roman" pitchFamily="18" charset="0"/>
              </a:rPr>
              <a:t>       </a:t>
            </a:r>
            <a:r>
              <a:rPr lang="ar-AE" sz="2000" dirty="0">
                <a:latin typeface="Times New Roman" pitchFamily="18" charset="0"/>
                <a:cs typeface="Times New Roman" pitchFamily="18" charset="0"/>
              </a:rPr>
              <a:t>تستخدم هذه الطريقة في صيد الحشرات التي يزداد نشاطها ليلا وتتركب المصائد الضوئية من مصدر ضوئي (مصباح كهربائي ) </a:t>
            </a:r>
            <a:r>
              <a:rPr lang="ar-AE" sz="2000" dirty="0" smtClean="0">
                <a:latin typeface="Times New Roman" pitchFamily="18" charset="0"/>
                <a:cs typeface="Times New Roman" pitchFamily="18" charset="0"/>
              </a:rPr>
              <a:t>وقمع </a:t>
            </a:r>
            <a:r>
              <a:rPr lang="ar-AE" sz="2000" dirty="0">
                <a:latin typeface="Times New Roman" pitchFamily="18" charset="0"/>
                <a:cs typeface="Times New Roman" pitchFamily="18" charset="0"/>
              </a:rPr>
              <a:t>معدني أملس الجدران , يوجد أسفله مباشرة إناء تجميع يحتوي على مادة حافظة ( 70% كحول ) .</a:t>
            </a:r>
          </a:p>
          <a:p>
            <a:r>
              <a:rPr lang="ar-AE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83.servimg.com/u/f83/14/03/62/14/11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9798" y="588128"/>
            <a:ext cx="5518466" cy="5001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332657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2800" dirty="0" smtClean="0"/>
              <a:t>  </a:t>
            </a:r>
            <a:r>
              <a:rPr lang="ar-IQ" sz="2400" dirty="0" smtClean="0">
                <a:solidFill>
                  <a:srgbClr val="0070C0"/>
                </a:solidFill>
              </a:rPr>
              <a:t>القمع الفاصل :- </a:t>
            </a:r>
            <a:endParaRPr lang="ar-AE" sz="2400" dirty="0" smtClean="0">
              <a:solidFill>
                <a:srgbClr val="0070C0"/>
              </a:solidFill>
            </a:endParaRPr>
          </a:p>
          <a:p>
            <a:r>
              <a:rPr lang="ar-AE" sz="2400" dirty="0" smtClean="0"/>
              <a:t>      </a:t>
            </a:r>
            <a:r>
              <a:rPr lang="ar-IQ" sz="2400" dirty="0" smtClean="0"/>
              <a:t>كما في </a:t>
            </a:r>
            <a:r>
              <a:rPr lang="ar-AE" sz="2400" dirty="0" smtClean="0"/>
              <a:t>قمع </a:t>
            </a:r>
            <a:r>
              <a:rPr lang="ar-AE" sz="2400" dirty="0" err="1" smtClean="0"/>
              <a:t>بارليز</a:t>
            </a:r>
            <a:r>
              <a:rPr lang="ar-AE" sz="2400" dirty="0" smtClean="0"/>
              <a:t>  توضع العينة المحتوية على الحشرات وبقايا النباتات على حامل منخلي في قمع كبير من الزجاج يوضع أسفله إناء يحتوي على 70% كحول لتسقط فيه الحشرات , ويعلو القمع مصباح كهربائي لتسليط الضوء والحرارة على بعد مناسب من العينة تجعل الحشرات تتحرك أسفل القمع وتسقط في إناء التجميع .</a:t>
            </a:r>
          </a:p>
          <a:p>
            <a:r>
              <a:rPr lang="ar-AE" sz="20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1872</TotalTime>
  <Words>265</Words>
  <Application>Microsoft Office PowerPoint</Application>
  <PresentationFormat>عرض على الشاشة (3:4)‏</PresentationFormat>
  <Paragraphs>74</Paragraphs>
  <Slides>18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Dellcpc</dc:creator>
  <cp:lastModifiedBy>msn</cp:lastModifiedBy>
  <cp:revision>125</cp:revision>
  <dcterms:created xsi:type="dcterms:W3CDTF">2015-04-30T06:58:12Z</dcterms:created>
  <dcterms:modified xsi:type="dcterms:W3CDTF">2021-12-18T06:55:18Z</dcterms:modified>
</cp:coreProperties>
</file>